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2"/>
  </p:notesMasterIdLst>
  <p:handoutMasterIdLst>
    <p:handoutMasterId r:id="rId23"/>
  </p:handoutMasterIdLst>
  <p:sldIdLst>
    <p:sldId id="310" r:id="rId5"/>
    <p:sldId id="305" r:id="rId6"/>
    <p:sldId id="302" r:id="rId7"/>
    <p:sldId id="286" r:id="rId8"/>
    <p:sldId id="274" r:id="rId9"/>
    <p:sldId id="313" r:id="rId10"/>
    <p:sldId id="314" r:id="rId11"/>
    <p:sldId id="322" r:id="rId12"/>
    <p:sldId id="318" r:id="rId13"/>
    <p:sldId id="319" r:id="rId14"/>
    <p:sldId id="320" r:id="rId15"/>
    <p:sldId id="315" r:id="rId16"/>
    <p:sldId id="316" r:id="rId17"/>
    <p:sldId id="323" r:id="rId18"/>
    <p:sldId id="317" r:id="rId19"/>
    <p:sldId id="324" r:id="rId20"/>
    <p:sldId id="271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4A5EE6"/>
    <a:srgbClr val="132BDC"/>
    <a:srgbClr val="DCE0FC"/>
    <a:srgbClr val="FDF200"/>
    <a:srgbClr val="80FBE5"/>
    <a:srgbClr val="3CF3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3447" autoAdjust="0"/>
  </p:normalViewPr>
  <p:slideViewPr>
    <p:cSldViewPr snapToGrid="0">
      <p:cViewPr>
        <p:scale>
          <a:sx n="60" d="100"/>
          <a:sy n="60" d="100"/>
        </p:scale>
        <p:origin x="90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37" d="100"/>
          <a:sy n="137" d="100"/>
        </p:scale>
        <p:origin x="6744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9E520-E069-0742-BD97-ED28BB08EC53}" type="datetimeFigureOut">
              <a:rPr lang="en-US" smtClean="0"/>
              <a:t>2/22/2026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964BE-1CD1-1943-8CAA-B6D417321F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85F30-A497-F84E-BC49-B57AB2B760AA}" type="datetimeFigureOut">
              <a:rPr lang="en-US" smtClean="0"/>
              <a:t>2/22/2026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D3E5B-4BED-B24C-9674-6B6454D045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D7D3E5B-4BED-B24C-9674-6B6454D0456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573586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28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" name="Picture 9" descr="Gap between two buildings against the blue sky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7" y="1399032"/>
            <a:ext cx="6757416" cy="3427502"/>
          </a:xfrm>
        </p:spPr>
        <p:txBody>
          <a:bodyPr lIns="0" tIns="0" rIns="0" bIns="0" anchor="t">
            <a:noAutofit/>
          </a:bodyPr>
          <a:lstStyle>
            <a:lvl1pPr algn="l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6768" y="417444"/>
            <a:ext cx="7414940" cy="883258"/>
          </a:xfrm>
        </p:spPr>
        <p:txBody>
          <a:bodyPr lIns="0" tIns="0" rIns="0" bIns="18288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837944"/>
            <a:ext cx="3941064" cy="4270248"/>
          </a:xfrm>
        </p:spPr>
        <p:txBody>
          <a:bodyPr lIns="91440" tIns="45720" rIns="91440" bIns="4572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 sz="1800" b="1" cap="all" baseline="0"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54864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731A911-7B7E-249D-2D6A-132D4B395A3C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5614416" y="1837944"/>
            <a:ext cx="5358384" cy="4270248"/>
          </a:xfrm>
        </p:spPr>
        <p:txBody>
          <a:bodyPr lIns="0" tIns="0" rIns="0" bIns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325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5987AE2-5803-BA29-C76B-C9FA864D3F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B8540B3-3734-5A53-D7E0-D89871A371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0858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7E6B22B6-D5E7-7C52-B588-374568C8DD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911096"/>
            <a:ext cx="4837176" cy="2898648"/>
          </a:xfrm>
        </p:spPr>
        <p:txBody>
          <a:bodyPr lIns="0" tIns="0" rIns="0" bIns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cap="none" baseline="0"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54864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BCDBC7A5-FE31-E809-7729-4AFA9CFD0DEB}"/>
              </a:ext>
            </a:extLst>
          </p:cNvPr>
          <p:cNvSpPr>
            <a:spLocks noGrp="1"/>
          </p:cNvSpPr>
          <p:nvPr>
            <p:ph sz="half" idx="36"/>
          </p:nvPr>
        </p:nvSpPr>
        <p:spPr>
          <a:xfrm>
            <a:off x="6812280" y="1911096"/>
            <a:ext cx="4453128" cy="1911096"/>
          </a:xfrm>
        </p:spPr>
        <p:txBody>
          <a:bodyPr lIns="0" tIns="0" rIns="0" bIns="0">
            <a:noAutofit/>
          </a:bodyPr>
          <a:lstStyle>
            <a:lvl1pPr marL="285750" indent="-28575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cap="none" baseline="0">
                <a:latin typeface="+mn-lt"/>
              </a:defRPr>
            </a:lvl1pPr>
            <a:lvl2pPr marL="548640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82296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12280" y="4242816"/>
            <a:ext cx="4123944" cy="2615184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rge walking intersection with one lone person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6" name="Freeform 12">
            <a:extLst>
              <a:ext uri="{FF2B5EF4-FFF2-40B4-BE49-F238E27FC236}">
                <a16:creationId xmlns:a16="http://schemas.microsoft.com/office/drawing/2014/main" id="{82C1C4E7-A67E-5E90-3669-D2982C30E4FC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anchor="b">
            <a:noAutofit/>
          </a:bodyPr>
          <a:lstStyle>
            <a:lvl1pPr>
              <a:defRPr sz="3200" b="1" i="0" baseline="0">
                <a:solidFill>
                  <a:schemeClr val="tx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4078224"/>
            <a:ext cx="5444517" cy="1731890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1" y="640080"/>
            <a:ext cx="5029200" cy="2157984"/>
          </a:xfrm>
        </p:spPr>
        <p:txBody>
          <a:bodyPr lIns="0" tIns="0" rIns="0" bIns="0" anchor="b">
            <a:noAutofit/>
          </a:bodyPr>
          <a:lstStyle>
            <a:lvl1pPr>
              <a:defRPr sz="32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127248"/>
            <a:ext cx="4834517" cy="310896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 cap="none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D80952A-DC24-8DFB-F8E3-1AAC5A9D5F6C}"/>
              </a:ext>
            </a:extLst>
          </p:cNvPr>
          <p:cNvSpPr/>
          <p:nvPr userDrawn="1"/>
        </p:nvSpPr>
        <p:spPr>
          <a:xfrm>
            <a:off x="11792373" y="0"/>
            <a:ext cx="40881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ooter Placeholder 1">
            <a:extLst>
              <a:ext uri="{FF2B5EF4-FFF2-40B4-BE49-F238E27FC236}">
                <a16:creationId xmlns:a16="http://schemas.microsoft.com/office/drawing/2014/main" id="{21A89689-0612-8B49-DF4A-1864B8558C5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 rot="16200000">
            <a:off x="8854442" y="2953511"/>
            <a:ext cx="6291068" cy="384048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4">
            <a:extLst>
              <a:ext uri="{FF2B5EF4-FFF2-40B4-BE49-F238E27FC236}">
                <a16:creationId xmlns:a16="http://schemas.microsoft.com/office/drawing/2014/main" id="{2FE54DA2-6D33-7833-E646-95347EF8B9A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179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53712" cy="24323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3408" y="640080"/>
            <a:ext cx="5093208" cy="2189223"/>
          </a:xfrm>
        </p:spPr>
        <p:txBody>
          <a:bodyPr lIns="0" tIns="0" rIns="0" bIns="0" anchor="b">
            <a:noAutofit/>
          </a:bodyPr>
          <a:lstStyle>
            <a:lvl1pPr>
              <a:defRPr sz="32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FBA0098-0696-799B-78DA-DBE833190D5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32104" y="640080"/>
            <a:ext cx="4727448" cy="5559552"/>
          </a:xfrm>
          <a:custGeom>
            <a:avLst/>
            <a:gdLst>
              <a:gd name="connsiteX0" fmla="*/ 0 w 4727448"/>
              <a:gd name="connsiteY0" fmla="*/ 0 h 5559552"/>
              <a:gd name="connsiteX1" fmla="*/ 4727448 w 4727448"/>
              <a:gd name="connsiteY1" fmla="*/ 0 h 5559552"/>
              <a:gd name="connsiteX2" fmla="*/ 4727448 w 4727448"/>
              <a:gd name="connsiteY2" fmla="*/ 2500529 h 5559552"/>
              <a:gd name="connsiteX3" fmla="*/ 4596278 w 4727448"/>
              <a:gd name="connsiteY3" fmla="*/ 2513752 h 5559552"/>
              <a:gd name="connsiteX4" fmla="*/ 4071308 w 4727448"/>
              <a:gd name="connsiteY4" fmla="*/ 3157867 h 5559552"/>
              <a:gd name="connsiteX5" fmla="*/ 4596278 w 4727448"/>
              <a:gd name="connsiteY5" fmla="*/ 3801983 h 5559552"/>
              <a:gd name="connsiteX6" fmla="*/ 4727448 w 4727448"/>
              <a:gd name="connsiteY6" fmla="*/ 3815206 h 5559552"/>
              <a:gd name="connsiteX7" fmla="*/ 4727448 w 4727448"/>
              <a:gd name="connsiteY7" fmla="*/ 5559552 h 5559552"/>
              <a:gd name="connsiteX8" fmla="*/ 0 w 4727448"/>
              <a:gd name="connsiteY8" fmla="*/ 5559552 h 5559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7448" h="5559552">
                <a:moveTo>
                  <a:pt x="0" y="0"/>
                </a:moveTo>
                <a:lnTo>
                  <a:pt x="4727448" y="0"/>
                </a:lnTo>
                <a:lnTo>
                  <a:pt x="4727448" y="2500529"/>
                </a:lnTo>
                <a:lnTo>
                  <a:pt x="4596278" y="2513752"/>
                </a:lnTo>
                <a:cubicBezTo>
                  <a:pt x="4296678" y="2575059"/>
                  <a:pt x="4071308" y="2840144"/>
                  <a:pt x="4071308" y="3157867"/>
                </a:cubicBezTo>
                <a:cubicBezTo>
                  <a:pt x="4071308" y="3475590"/>
                  <a:pt x="4296678" y="3740676"/>
                  <a:pt x="4596278" y="3801983"/>
                </a:cubicBezTo>
                <a:lnTo>
                  <a:pt x="4727448" y="3815206"/>
                </a:lnTo>
                <a:lnTo>
                  <a:pt x="4727448" y="5559552"/>
                </a:lnTo>
                <a:lnTo>
                  <a:pt x="0" y="5559552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93408" y="3145536"/>
            <a:ext cx="4306824" cy="23134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AF214F5-1EBC-DA96-F275-05A0133562D0}"/>
              </a:ext>
            </a:extLst>
          </p:cNvPr>
          <p:cNvSpPr/>
          <p:nvPr userDrawn="1"/>
        </p:nvSpPr>
        <p:spPr>
          <a:xfrm>
            <a:off x="4903412" y="3140474"/>
            <a:ext cx="1314946" cy="131494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3" y="1106424"/>
            <a:ext cx="6839712" cy="1746504"/>
          </a:xfrm>
        </p:spPr>
        <p:txBody>
          <a:bodyPr lIns="0" tIns="0" rIns="0" bIns="0" anchor="b">
            <a:noAutofit/>
          </a:bodyPr>
          <a:lstStyle>
            <a:lvl1pPr>
              <a:defRPr sz="3200" baseline="0"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0392" y="3236976"/>
            <a:ext cx="5248656" cy="2660904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680960" y="804672"/>
            <a:ext cx="3475649" cy="5248656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3408" y="1325880"/>
            <a:ext cx="5093208" cy="2816352"/>
          </a:xfrm>
        </p:spPr>
        <p:txBody>
          <a:bodyPr lIns="0" tIns="0" rIns="0" bIns="0" anchor="b">
            <a:noAutofit/>
          </a:bodyPr>
          <a:lstStyle>
            <a:lvl1pPr>
              <a:defRPr sz="32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93408" y="4462272"/>
            <a:ext cx="3995928" cy="1956816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 cap="none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FD6A538-39F8-D45E-F4C1-38779C640BBC}"/>
              </a:ext>
            </a:extLst>
          </p:cNvPr>
          <p:cNvSpPr/>
          <p:nvPr userDrawn="1"/>
        </p:nvSpPr>
        <p:spPr>
          <a:xfrm>
            <a:off x="11792373" y="0"/>
            <a:ext cx="40881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10512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5" name="Picture 14" descr="Modern house with cubic design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-406" r="17667" b="23487"/>
          <a:stretch/>
        </p:blipFill>
        <p:spPr>
          <a:xfrm>
            <a:off x="4124294" y="2125402"/>
            <a:ext cx="7678065" cy="47325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420624"/>
            <a:ext cx="10954512" cy="1463040"/>
          </a:xfrm>
        </p:spPr>
        <p:txBody>
          <a:bodyPr lIns="0" tIns="0" rIns="0" bIns="0" anchor="b">
            <a:noAutofit/>
          </a:bodyPr>
          <a:lstStyle>
            <a:lvl1pPr>
              <a:lnSpc>
                <a:spcPct val="100000"/>
              </a:lnSpc>
              <a:defRPr sz="3200" b="0" i="0" spc="600" baseline="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D9CFE2-F1DE-34DA-A154-9AE903E5B7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50899" y="2231136"/>
            <a:ext cx="4828032" cy="3566160"/>
          </a:xfrm>
        </p:spPr>
        <p:txBody>
          <a:bodyPr/>
          <a:lstStyle>
            <a:lvl1pPr marL="283464" indent="-283464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1D5B031-92C7-C093-2551-D07457044EAC}"/>
              </a:ext>
            </a:extLst>
          </p:cNvPr>
          <p:cNvGrpSpPr/>
          <p:nvPr userDrawn="1"/>
        </p:nvGrpSpPr>
        <p:grpSpPr>
          <a:xfrm>
            <a:off x="-1" y="-2"/>
            <a:ext cx="12191610" cy="6858001"/>
            <a:chOff x="-1" y="-2"/>
            <a:chExt cx="12191610" cy="6858001"/>
          </a:xfrm>
        </p:grpSpPr>
        <p:pic>
          <p:nvPicPr>
            <p:cNvPr id="4" name="Picture Placeholder 14" descr="White modern architecture">
              <a:extLst>
                <a:ext uri="{FF2B5EF4-FFF2-40B4-BE49-F238E27FC236}">
                  <a16:creationId xmlns:a16="http://schemas.microsoft.com/office/drawing/2014/main" id="{21A49D77-8AEF-828A-03A8-2845B710DEE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grayscl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6155702" y="-2"/>
              <a:ext cx="6035907" cy="685800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</p:pic>
        <p:pic>
          <p:nvPicPr>
            <p:cNvPr id="5" name="Picture Placeholder 14" descr="White modern architecture">
              <a:extLst>
                <a:ext uri="{FF2B5EF4-FFF2-40B4-BE49-F238E27FC236}">
                  <a16:creationId xmlns:a16="http://schemas.microsoft.com/office/drawing/2014/main" id="{206EA98F-16E6-C607-6268-D08FD83B70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grayscl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-1" y="-2"/>
              <a:ext cx="6035907" cy="685800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</p:pic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7E6947B8-AA10-E633-EF28-E1A80069E8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48932" y="0"/>
            <a:ext cx="6894136" cy="6894136"/>
          </a:xfrm>
          <a:custGeom>
            <a:avLst/>
            <a:gdLst>
              <a:gd name="connsiteX0" fmla="*/ 3447068 w 6894136"/>
              <a:gd name="connsiteY0" fmla="*/ 0 h 6894136"/>
              <a:gd name="connsiteX1" fmla="*/ 6894136 w 6894136"/>
              <a:gd name="connsiteY1" fmla="*/ 3447068 h 6894136"/>
              <a:gd name="connsiteX2" fmla="*/ 3447068 w 6894136"/>
              <a:gd name="connsiteY2" fmla="*/ 6894136 h 6894136"/>
              <a:gd name="connsiteX3" fmla="*/ 0 w 6894136"/>
              <a:gd name="connsiteY3" fmla="*/ 3447068 h 6894136"/>
              <a:gd name="connsiteX4" fmla="*/ 3447068 w 6894136"/>
              <a:gd name="connsiteY4" fmla="*/ 0 h 6894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94136" h="6894136">
                <a:moveTo>
                  <a:pt x="3447068" y="0"/>
                </a:moveTo>
                <a:cubicBezTo>
                  <a:pt x="5350831" y="0"/>
                  <a:pt x="6894136" y="1543305"/>
                  <a:pt x="6894136" y="3447068"/>
                </a:cubicBezTo>
                <a:cubicBezTo>
                  <a:pt x="6894136" y="5350831"/>
                  <a:pt x="5350831" y="6894136"/>
                  <a:pt x="3447068" y="6894136"/>
                </a:cubicBezTo>
                <a:cubicBezTo>
                  <a:pt x="1543305" y="6894136"/>
                  <a:pt x="0" y="5350831"/>
                  <a:pt x="0" y="3447068"/>
                </a:cubicBezTo>
                <a:cubicBezTo>
                  <a:pt x="0" y="1543305"/>
                  <a:pt x="1543305" y="0"/>
                  <a:pt x="3447068" y="0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anchor="ctr">
            <a:noAutofit/>
          </a:bodyPr>
          <a:lstStyle>
            <a:lvl1pPr algn="ctr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47736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68680"/>
            <a:ext cx="5248656" cy="2157984"/>
          </a:xfrm>
        </p:spPr>
        <p:txBody>
          <a:bodyPr lIns="0" tIns="0" rIns="0" bIns="0">
            <a:noAutofit/>
          </a:bodyPr>
          <a:lstStyle>
            <a:lvl1pPr>
              <a:defRPr sz="32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075B629-22B4-B399-5D07-4652BF68213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159126"/>
            <a:ext cx="4577463" cy="3698875"/>
          </a:xfrm>
          <a:custGeom>
            <a:avLst/>
            <a:gdLst>
              <a:gd name="connsiteX0" fmla="*/ 1934275 w 4577463"/>
              <a:gd name="connsiteY0" fmla="*/ 0 h 3698875"/>
              <a:gd name="connsiteX1" fmla="*/ 4577463 w 4577463"/>
              <a:gd name="connsiteY1" fmla="*/ 2643188 h 3698875"/>
              <a:gd name="connsiteX2" fmla="*/ 4369748 w 4577463"/>
              <a:gd name="connsiteY2" fmla="*/ 3672036 h 3698875"/>
              <a:gd name="connsiteX3" fmla="*/ 4356819 w 4577463"/>
              <a:gd name="connsiteY3" fmla="*/ 3698875 h 3698875"/>
              <a:gd name="connsiteX4" fmla="*/ 0 w 4577463"/>
              <a:gd name="connsiteY4" fmla="*/ 3698875 h 3698875"/>
              <a:gd name="connsiteX5" fmla="*/ 0 w 4577463"/>
              <a:gd name="connsiteY5" fmla="*/ 845097 h 3698875"/>
              <a:gd name="connsiteX6" fmla="*/ 87814 w 4577463"/>
              <a:gd name="connsiteY6" fmla="*/ 751885 h 3698875"/>
              <a:gd name="connsiteX7" fmla="*/ 1934275 w 4577463"/>
              <a:gd name="connsiteY7" fmla="*/ 0 h 3698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7463" h="3698875">
                <a:moveTo>
                  <a:pt x="1934275" y="0"/>
                </a:moveTo>
                <a:cubicBezTo>
                  <a:pt x="3394067" y="0"/>
                  <a:pt x="4577463" y="1183396"/>
                  <a:pt x="4577463" y="2643188"/>
                </a:cubicBezTo>
                <a:cubicBezTo>
                  <a:pt x="4577463" y="3008136"/>
                  <a:pt x="4503501" y="3355810"/>
                  <a:pt x="4369748" y="3672036"/>
                </a:cubicBezTo>
                <a:lnTo>
                  <a:pt x="4356819" y="3698875"/>
                </a:lnTo>
                <a:lnTo>
                  <a:pt x="0" y="3698875"/>
                </a:lnTo>
                <a:lnTo>
                  <a:pt x="0" y="845097"/>
                </a:lnTo>
                <a:lnTo>
                  <a:pt x="87814" y="751885"/>
                </a:lnTo>
                <a:cubicBezTo>
                  <a:pt x="564249" y="286676"/>
                  <a:pt x="1215784" y="0"/>
                  <a:pt x="193427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C1B16EE8-89D3-7E4F-90BE-68EAAD85CBB7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6729984" y="786384"/>
            <a:ext cx="4617720" cy="2770632"/>
          </a:xfrm>
        </p:spPr>
        <p:txBody>
          <a:bodyPr lIns="0" tIns="0" rIns="0" bIns="0">
            <a:norm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b="1" cap="all" baseline="0">
                <a:latin typeface="+mn-lt"/>
              </a:defRPr>
            </a:lvl1pPr>
            <a:lvl2pPr marL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>
                <a:latin typeface="+mn-lt"/>
              </a:defRPr>
            </a:lvl2pPr>
            <a:lvl3pPr marL="283464" indent="-34290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3pPr>
            <a:lvl4pPr marL="548640" indent="-28575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4pPr>
            <a:lvl5pPr marL="822960" indent="-28575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29984" y="3858768"/>
            <a:ext cx="4617720" cy="2770632"/>
          </a:xfrm>
        </p:spPr>
        <p:txBody>
          <a:bodyPr lIns="0" tIns="0" rIns="0" bIns="0">
            <a:norm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b="1" cap="all" baseline="0">
                <a:latin typeface="+mn-lt"/>
              </a:defRPr>
            </a:lvl1pPr>
            <a:lvl2pPr marL="283464" indent="-283464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837944"/>
            <a:ext cx="10085832" cy="1426464"/>
          </a:xfrm>
        </p:spPr>
        <p:txBody>
          <a:bodyPr lIns="0" tIns="45720" rIns="91440" bIns="4572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731A911-7B7E-249D-2D6A-132D4B395A3C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850392" y="3950208"/>
            <a:ext cx="10085832" cy="2331720"/>
          </a:xfrm>
        </p:spPr>
        <p:txBody>
          <a:bodyPr lIns="0" tIns="0" rIns="0" bIns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94823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2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51" r:id="rId3"/>
    <p:sldLayoutId id="2147483664" r:id="rId4"/>
    <p:sldLayoutId id="2147483659" r:id="rId5"/>
    <p:sldLayoutId id="2147483654" r:id="rId6"/>
    <p:sldLayoutId id="2147483667" r:id="rId7"/>
    <p:sldLayoutId id="2147483665" r:id="rId8"/>
    <p:sldLayoutId id="2147483669" r:id="rId9"/>
    <p:sldLayoutId id="2147483670" r:id="rId10"/>
    <p:sldLayoutId id="2147483652" r:id="rId11"/>
    <p:sldLayoutId id="2147483656" r:id="rId12"/>
    <p:sldLayoutId id="2147483663" r:id="rId13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0C5300-AC43-F396-6E83-73A31578C2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6768" y="1411558"/>
            <a:ext cx="6185282" cy="3427502"/>
          </a:xfrm>
        </p:spPr>
        <p:txBody>
          <a:bodyPr/>
          <a:lstStyle/>
          <a:p>
            <a:r>
              <a:rPr lang="en-GB" dirty="0"/>
              <a:t>Seasonal Trends and Driving Factors of Extreme Temperature</a:t>
            </a:r>
            <a:r>
              <a:rPr lang="en-US" altLang="zh-CN" dirty="0"/>
              <a:t>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3BE460-3185-CD59-0215-356A228DF2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6768" y="417444"/>
            <a:ext cx="7414940" cy="883258"/>
          </a:xfrm>
        </p:spPr>
        <p:txBody>
          <a:bodyPr/>
          <a:lstStyle/>
          <a:p>
            <a:r>
              <a:rPr lang="en-US" altLang="zh-CN" dirty="0"/>
              <a:t>Group 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74887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1D59BB-27E2-6C19-AC53-9B6615CB18C3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1161286" y="4526280"/>
            <a:ext cx="3822192" cy="233172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Eliminate multicollinearity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Handle redundancy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Enhance the clarity of analysis</a:t>
            </a:r>
          </a:p>
          <a:p>
            <a:endParaRPr lang="en-HK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EC8A8A-A23D-1847-4339-0B90871CD2D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E7ECB20-6E63-0662-85B6-6FF9AA34873E}"/>
              </a:ext>
            </a:extLst>
          </p:cNvPr>
          <p:cNvSpPr txBox="1"/>
          <p:nvPr/>
        </p:nvSpPr>
        <p:spPr>
          <a:xfrm>
            <a:off x="6848856" y="4543208"/>
            <a:ext cx="495909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Water Vapor Mixing Ratio is always dominant.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Net Solar Radiation shows a strong correlation in spring and autumn, but a negative one in winter.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Total Precipitation and wind become key factors in winter.</a:t>
            </a:r>
            <a:endParaRPr lang="zh-CN" altLang="en-US" dirty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E0DA065D-55DF-5B22-909A-F1540A264C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425612"/>
              </p:ext>
            </p:extLst>
          </p:nvPr>
        </p:nvGraphicFramePr>
        <p:xfrm>
          <a:off x="795528" y="475490"/>
          <a:ext cx="10799063" cy="4023360"/>
        </p:xfrm>
        <a:graphic>
          <a:graphicData uri="http://schemas.openxmlformats.org/drawingml/2006/table">
            <a:tbl>
              <a:tblPr>
                <a:tableStyleId>{69CF1AB2-1976-4502-BF36-3FF5EA218861}</a:tableStyleId>
              </a:tblPr>
              <a:tblGrid>
                <a:gridCol w="2142823">
                  <a:extLst>
                    <a:ext uri="{9D8B030D-6E8A-4147-A177-3AD203B41FA5}">
                      <a16:colId xmlns:a16="http://schemas.microsoft.com/office/drawing/2014/main" val="3609971711"/>
                    </a:ext>
                  </a:extLst>
                </a:gridCol>
                <a:gridCol w="2164060">
                  <a:extLst>
                    <a:ext uri="{9D8B030D-6E8A-4147-A177-3AD203B41FA5}">
                      <a16:colId xmlns:a16="http://schemas.microsoft.com/office/drawing/2014/main" val="1950411633"/>
                    </a:ext>
                  </a:extLst>
                </a:gridCol>
                <a:gridCol w="2164060">
                  <a:extLst>
                    <a:ext uri="{9D8B030D-6E8A-4147-A177-3AD203B41FA5}">
                      <a16:colId xmlns:a16="http://schemas.microsoft.com/office/drawing/2014/main" val="3846742035"/>
                    </a:ext>
                  </a:extLst>
                </a:gridCol>
                <a:gridCol w="2164060">
                  <a:extLst>
                    <a:ext uri="{9D8B030D-6E8A-4147-A177-3AD203B41FA5}">
                      <a16:colId xmlns:a16="http://schemas.microsoft.com/office/drawing/2014/main" val="3695913675"/>
                    </a:ext>
                  </a:extLst>
                </a:gridCol>
                <a:gridCol w="2164060">
                  <a:extLst>
                    <a:ext uri="{9D8B030D-6E8A-4147-A177-3AD203B41FA5}">
                      <a16:colId xmlns:a16="http://schemas.microsoft.com/office/drawing/2014/main" val="3191607797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HK" sz="1800" dirty="0"/>
                        <a:t>Variable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HK" sz="1800"/>
                        <a:t>Spring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HK" sz="1800"/>
                        <a:t>Summer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HK" sz="1800"/>
                        <a:t>Autumn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HK" sz="1800"/>
                        <a:t>Winter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9397939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HK" sz="1800" b="0" dirty="0"/>
                        <a:t>Urban Maximum Temperature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800"/>
                        <a:t>0.99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800" dirty="0"/>
                        <a:t>0.98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800"/>
                        <a:t>0.99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800"/>
                        <a:t>0.98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79326465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HK" sz="1800" dirty="0"/>
                        <a:t>Net Longwave Radiation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800" dirty="0"/>
                        <a:t>-0.01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800"/>
                        <a:t>0.46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800"/>
                        <a:t>-0.47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800"/>
                        <a:t>-0.81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55040126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HK" sz="1800"/>
                        <a:t>Net Solar Radiation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800" dirty="0"/>
                        <a:t>0.78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800" dirty="0"/>
                        <a:t>0.66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800"/>
                        <a:t>0.81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800"/>
                        <a:t>-0.51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31171228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HK" sz="1800"/>
                        <a:t>Total Precipitation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800"/>
                        <a:t>0.03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800"/>
                        <a:t>-0.37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800"/>
                        <a:t>0.09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800"/>
                        <a:t>0.52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5121128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HK" sz="1800"/>
                        <a:t>Water Vapor Mixing Ratio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800"/>
                        <a:t>0.92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800"/>
                        <a:t>0.86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800"/>
                        <a:t>0.98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800"/>
                        <a:t>0.98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6170806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HK" sz="1800"/>
                        <a:t>Zonal Wind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800"/>
                        <a:t>-0.18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800"/>
                        <a:t>-0.26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800"/>
                        <a:t>-0.13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800"/>
                        <a:t>0.44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8859397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HK" sz="1800"/>
                        <a:t>Meridional Wind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800"/>
                        <a:t>0.33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800" dirty="0"/>
                        <a:t>0.11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800" dirty="0"/>
                        <a:t>0.24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800" dirty="0"/>
                        <a:t>0.84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46671401"/>
                  </a:ext>
                </a:extLst>
              </a:tr>
            </a:tbl>
          </a:graphicData>
        </a:graphic>
      </p:graphicFrame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FE17508-B9D9-35D9-0504-FA8700D783FB}"/>
              </a:ext>
            </a:extLst>
          </p:cNvPr>
          <p:cNvCxnSpPr/>
          <p:nvPr/>
        </p:nvCxnSpPr>
        <p:spPr>
          <a:xfrm>
            <a:off x="795528" y="1170432"/>
            <a:ext cx="10799063" cy="0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5F5571F3-9A09-28A3-0812-EB8359C548C9}"/>
              </a:ext>
            </a:extLst>
          </p:cNvPr>
          <p:cNvSpPr txBox="1"/>
          <p:nvPr/>
        </p:nvSpPr>
        <p:spPr>
          <a:xfrm>
            <a:off x="3134790" y="13825"/>
            <a:ext cx="59224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latin typeface="+mj-lt"/>
              </a:rPr>
              <a:t>Correlation Coefficient</a:t>
            </a:r>
            <a:endParaRPr lang="zh-CN" alt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23767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92F4C1-5EC0-9790-0D8D-BC00F2AF71D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388CC8E-B1FA-45D4-9119-D43B2D3F139B}"/>
              </a:ext>
            </a:extLst>
          </p:cNvPr>
          <p:cNvSpPr txBox="1"/>
          <p:nvPr/>
        </p:nvSpPr>
        <p:spPr>
          <a:xfrm>
            <a:off x="-989207" y="131327"/>
            <a:ext cx="94366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+mj-lt"/>
              </a:rPr>
              <a:t>Correlation</a:t>
            </a:r>
            <a:r>
              <a:rPr lang="zh-CN" altLang="en-US" dirty="0">
                <a:latin typeface="+mj-lt"/>
              </a:rPr>
              <a:t> </a:t>
            </a:r>
            <a:r>
              <a:rPr lang="en-US" dirty="0">
                <a:latin typeface="+mj-lt"/>
              </a:rPr>
              <a:t>Coefficient</a:t>
            </a:r>
            <a:r>
              <a:rPr lang="zh-CN" altLang="en-US" dirty="0">
                <a:latin typeface="+mj-lt"/>
              </a:rPr>
              <a:t> </a:t>
            </a:r>
            <a:r>
              <a:rPr lang="en-US" dirty="0">
                <a:latin typeface="+mj-lt"/>
              </a:rPr>
              <a:t>Heat Map</a:t>
            </a:r>
            <a:endParaRPr lang="en-HK" dirty="0">
              <a:latin typeface="+mj-lt"/>
            </a:endParaRPr>
          </a:p>
          <a:p>
            <a:endParaRPr lang="zh-CN" alt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009AF33-82E4-067E-C8FA-383B969BA9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747" y="480923"/>
            <a:ext cx="6568701" cy="624575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B3000F0-098C-7F78-3EC9-EF0096CFB201}"/>
              </a:ext>
            </a:extLst>
          </p:cNvPr>
          <p:cNvSpPr/>
          <p:nvPr/>
        </p:nvSpPr>
        <p:spPr>
          <a:xfrm>
            <a:off x="444747" y="2005429"/>
            <a:ext cx="2865381" cy="317148"/>
          </a:xfrm>
          <a:prstGeom prst="rect">
            <a:avLst/>
          </a:prstGeom>
          <a:noFill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2EFEB9-6B4C-01F3-C045-90D7643A8BCD}"/>
              </a:ext>
            </a:extLst>
          </p:cNvPr>
          <p:cNvSpPr/>
          <p:nvPr/>
        </p:nvSpPr>
        <p:spPr>
          <a:xfrm>
            <a:off x="3729097" y="2005429"/>
            <a:ext cx="2865381" cy="317148"/>
          </a:xfrm>
          <a:prstGeom prst="rect">
            <a:avLst/>
          </a:prstGeom>
          <a:noFill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A6097A7-EC60-8E50-FF31-ECFD027B6F15}"/>
              </a:ext>
            </a:extLst>
          </p:cNvPr>
          <p:cNvSpPr/>
          <p:nvPr/>
        </p:nvSpPr>
        <p:spPr>
          <a:xfrm>
            <a:off x="400681" y="5138928"/>
            <a:ext cx="2865381" cy="317148"/>
          </a:xfrm>
          <a:prstGeom prst="rect">
            <a:avLst/>
          </a:prstGeom>
          <a:noFill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9C41D2B-36DC-42CF-A8AF-CF6870C96BB0}"/>
              </a:ext>
            </a:extLst>
          </p:cNvPr>
          <p:cNvSpPr/>
          <p:nvPr/>
        </p:nvSpPr>
        <p:spPr>
          <a:xfrm>
            <a:off x="3829681" y="5136036"/>
            <a:ext cx="2764797" cy="317148"/>
          </a:xfrm>
          <a:prstGeom prst="rect">
            <a:avLst/>
          </a:prstGeom>
          <a:noFill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0FA7BCC-B9BC-882A-3486-E06E8AB450F2}"/>
              </a:ext>
            </a:extLst>
          </p:cNvPr>
          <p:cNvSpPr txBox="1"/>
          <p:nvPr/>
        </p:nvSpPr>
        <p:spPr>
          <a:xfrm>
            <a:off x="7973568" y="777658"/>
            <a:ext cx="32004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dirty="0" err="1"/>
              <a:t>Cattiaux</a:t>
            </a:r>
            <a:r>
              <a:rPr lang="en-GB" altLang="zh-CN" dirty="0"/>
              <a:t> explained that extreme winter temperatures in Europe are more influenced by atmospheric circulation than by local radiation, leading to a low correlation with radiation but a high correlation with wind direction and water vapor in winter.</a:t>
            </a:r>
          </a:p>
          <a:p>
            <a:endParaRPr lang="en-GB" altLang="zh-CN" dirty="0"/>
          </a:p>
          <a:p>
            <a:r>
              <a:rPr lang="en-GB" altLang="zh-CN" i="1" dirty="0" err="1">
                <a:solidFill>
                  <a:srgbClr val="FF0000"/>
                </a:solidFill>
              </a:rPr>
              <a:t>Cattiaux</a:t>
            </a:r>
            <a:r>
              <a:rPr lang="en-GB" altLang="zh-CN" i="1" dirty="0">
                <a:solidFill>
                  <a:srgbClr val="FF0000"/>
                </a:solidFill>
              </a:rPr>
              <a:t>, J., </a:t>
            </a:r>
            <a:r>
              <a:rPr lang="en-GB" altLang="zh-CN" i="1" dirty="0" err="1">
                <a:solidFill>
                  <a:srgbClr val="FF0000"/>
                </a:solidFill>
              </a:rPr>
              <a:t>Vautard</a:t>
            </a:r>
            <a:r>
              <a:rPr lang="en-GB" altLang="zh-CN" i="1" dirty="0">
                <a:solidFill>
                  <a:srgbClr val="FF0000"/>
                </a:solidFill>
              </a:rPr>
              <a:t>, R., </a:t>
            </a:r>
            <a:r>
              <a:rPr lang="en-GB" altLang="zh-CN" i="1" dirty="0" err="1">
                <a:solidFill>
                  <a:srgbClr val="FF0000"/>
                </a:solidFill>
              </a:rPr>
              <a:t>Cassou</a:t>
            </a:r>
            <a:r>
              <a:rPr lang="en-GB" altLang="zh-CN" i="1" dirty="0">
                <a:solidFill>
                  <a:srgbClr val="FF0000"/>
                </a:solidFill>
              </a:rPr>
              <a:t>, C., </a:t>
            </a:r>
            <a:r>
              <a:rPr lang="en-GB" altLang="zh-CN" i="1" dirty="0" err="1">
                <a:solidFill>
                  <a:srgbClr val="FF0000"/>
                </a:solidFill>
              </a:rPr>
              <a:t>Yiou</a:t>
            </a:r>
            <a:r>
              <a:rPr lang="en-GB" altLang="zh-CN" i="1" dirty="0">
                <a:solidFill>
                  <a:srgbClr val="FF0000"/>
                </a:solidFill>
              </a:rPr>
              <a:t>, P., Masson-Delmotte, V. and </a:t>
            </a:r>
            <a:r>
              <a:rPr lang="en-GB" altLang="zh-CN" i="1" dirty="0" err="1">
                <a:solidFill>
                  <a:srgbClr val="FF0000"/>
                </a:solidFill>
              </a:rPr>
              <a:t>Codron</a:t>
            </a:r>
            <a:r>
              <a:rPr lang="en-GB" altLang="zh-CN" i="1" dirty="0">
                <a:solidFill>
                  <a:srgbClr val="FF0000"/>
                </a:solidFill>
              </a:rPr>
              <a:t>, F. (2010). Winter 2010 in Europe: A cold extreme in a warming climate. Geophysical Research Letters, 37(20), pp. 1-6.</a:t>
            </a:r>
            <a:endParaRPr lang="zh-CN" altLang="en-US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36757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8AE18-4887-62B3-45D2-4C4CFFD59F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737" y="182880"/>
            <a:ext cx="10440287" cy="939864"/>
          </a:xfrm>
        </p:spPr>
        <p:txBody>
          <a:bodyPr/>
          <a:lstStyle/>
          <a:p>
            <a:r>
              <a:rPr lang="en-US" altLang="zh-CN" dirty="0"/>
              <a:t>Visualization</a:t>
            </a:r>
            <a:br>
              <a:rPr lang="en-US" dirty="0"/>
            </a:br>
            <a:endParaRPr lang="en-HK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F33CAD-7B83-EF06-F8DF-0131C5BDD13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A6C173-AD37-88F1-635D-8CF2CB479B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466" y="976155"/>
            <a:ext cx="5639462" cy="448439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AB2EDA8-B8B2-2D25-F3D8-4AC293C2C046}"/>
              </a:ext>
            </a:extLst>
          </p:cNvPr>
          <p:cNvSpPr txBox="1"/>
          <p:nvPr/>
        </p:nvSpPr>
        <p:spPr>
          <a:xfrm>
            <a:off x="7004304" y="2341188"/>
            <a:ext cx="4236720" cy="24468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Spring has the highest proportion of extremes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Autumn has the lowest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Temperature distribution is not uniform across seasons</a:t>
            </a:r>
          </a:p>
          <a:p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29211707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883671-3DBD-1D8E-85DD-4987E2E4305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41DC4F6-29D1-D130-7341-61A0609EE5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5463" y="277164"/>
            <a:ext cx="5277121" cy="400070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93739AB-4A4D-AB19-5702-A9E3D0FDEC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471" y="167437"/>
            <a:ext cx="5147065" cy="486834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A243280-3D9C-16FB-593E-8DF34FFFB498}"/>
              </a:ext>
            </a:extLst>
          </p:cNvPr>
          <p:cNvSpPr txBox="1"/>
          <p:nvPr/>
        </p:nvSpPr>
        <p:spPr>
          <a:xfrm>
            <a:off x="6400800" y="4562856"/>
            <a:ext cx="527712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Autumn has the largest temperature variability 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Summer distribution shifts toward higher temperatures</a:t>
            </a:r>
            <a:endParaRPr lang="zh-CN" altLang="zh-CN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Autumn remains balanced as a transitional season</a:t>
            </a:r>
            <a:endParaRPr lang="zh-CN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356596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CBEFF4-8707-4A81-18EF-3C82A6D67E9B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2331720" y="4179896"/>
            <a:ext cx="7351776" cy="2111173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HK" altLang="zh-CN" dirty="0"/>
              <a:t>Water vapor is highly correlated with temperature in all seasons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HK" altLang="zh-CN" dirty="0"/>
              <a:t>Solar radiation shows positive correlation in spring and summer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HK" altLang="zh-CN" dirty="0"/>
              <a:t>Solar radiation shows negative correlation in winter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HK" altLang="zh-CN" dirty="0"/>
              <a:t>Different seasons are driven by different physical mechanisms</a:t>
            </a:r>
            <a:endParaRPr lang="zh-CN" alt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03928A-378C-9832-7863-0464F575958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6" name="Content Placeholder 6">
            <a:extLst>
              <a:ext uri="{FF2B5EF4-FFF2-40B4-BE49-F238E27FC236}">
                <a16:creationId xmlns:a16="http://schemas.microsoft.com/office/drawing/2014/main" id="{BE83CD59-A8BC-40D9-4A95-46FDD01881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2176" y="277594"/>
            <a:ext cx="4873575" cy="3765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6586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D89D5F-82BA-EF0B-AD20-5AC1EDE63C7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0013E9-2B3E-DC03-A239-73BB661DD2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129" y="438913"/>
            <a:ext cx="6698119" cy="411882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DFED6FE-D809-D1CD-CA7D-2F4FE55EE2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4136" y="438913"/>
            <a:ext cx="4108704" cy="425208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070B5AA-4B24-044C-E552-CEE0E5955AAF}"/>
              </a:ext>
            </a:extLst>
          </p:cNvPr>
          <p:cNvSpPr txBox="1"/>
          <p:nvPr/>
        </p:nvSpPr>
        <p:spPr>
          <a:xfrm>
            <a:off x="2569464" y="5029200"/>
            <a:ext cx="707745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Spring &amp; Summer: higher moisture and radiation during extremes</a:t>
            </a:r>
            <a:endParaRPr lang="zh-CN" altLang="zh-CN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Autumn: greater overlap between extreme and normal days</a:t>
            </a:r>
            <a:endParaRPr lang="zh-CN" altLang="zh-CN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Winter: weaker radiation effect, circulation influence increases</a:t>
            </a:r>
            <a:endParaRPr lang="zh-CN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78415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4C986-08C2-07E5-A695-01088C714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64008"/>
            <a:ext cx="10122632" cy="694944"/>
          </a:xfrm>
        </p:spPr>
        <p:txBody>
          <a:bodyPr/>
          <a:lstStyle/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5A6A89-DEB2-A6CE-E110-38E30758ADB2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809356" y="1097280"/>
            <a:ext cx="9784080" cy="319125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zh-CN" dirty="0"/>
              <a:t>Winter extremes are mainly controlled by atmospheric circulation (strong links with wind direction &amp; moisture), not local radiation.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zh-CN" dirty="0"/>
              <a:t>Spring &amp; summer extremes are more energy- and moisture-driven (solar radiation + water vapor).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zh-CN" dirty="0"/>
              <a:t>Autumn is a transitional season: largest temperature variability but the lowest proportion of extremes.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zh-CN" b="1" dirty="0"/>
              <a:t>Using a single year-round model can hide winter’s circulation signal — seasonal approaches are needed.</a:t>
            </a:r>
          </a:p>
          <a:p>
            <a:r>
              <a:rPr lang="en-GB" altLang="zh-CN" i="1" dirty="0" err="1">
                <a:solidFill>
                  <a:srgbClr val="FF0000"/>
                </a:solidFill>
              </a:rPr>
              <a:t>Cattiaux</a:t>
            </a:r>
            <a:r>
              <a:rPr lang="en-GB" altLang="zh-CN" i="1" dirty="0">
                <a:solidFill>
                  <a:srgbClr val="FF0000"/>
                </a:solidFill>
              </a:rPr>
              <a:t> et al. (2010), Geophysical Research Letters. J. </a:t>
            </a:r>
            <a:r>
              <a:rPr lang="en-GB" altLang="zh-CN" i="1" dirty="0" err="1">
                <a:solidFill>
                  <a:srgbClr val="FF0000"/>
                </a:solidFill>
              </a:rPr>
              <a:t>Cattiaux</a:t>
            </a:r>
            <a:r>
              <a:rPr lang="en-GB" altLang="zh-CN" i="1" dirty="0">
                <a:solidFill>
                  <a:srgbClr val="FF0000"/>
                </a:solidFill>
              </a:rPr>
              <a:t> Geophysical Research Letters</a:t>
            </a:r>
          </a:p>
          <a:p>
            <a:endParaRPr lang="zh-CN" alt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9C6965-6378-565B-8152-3E1D5039E7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6" name="Picture Placeholder 22" descr="View of city skyscrapers looking up">
            <a:extLst>
              <a:ext uri="{FF2B5EF4-FFF2-40B4-BE49-F238E27FC236}">
                <a16:creationId xmlns:a16="http://schemas.microsoft.com/office/drawing/2014/main" id="{51A14245-58B9-C3C5-40C8-8B6AE5B58DE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23" r="523"/>
          <a:stretch/>
        </p:blipFill>
        <p:spPr>
          <a:xfrm>
            <a:off x="1" y="4789103"/>
            <a:ext cx="2560320" cy="2068898"/>
          </a:xfrm>
          <a:custGeom>
            <a:avLst/>
            <a:gdLst>
              <a:gd name="connsiteX0" fmla="*/ 1934275 w 4577463"/>
              <a:gd name="connsiteY0" fmla="*/ 0 h 3698875"/>
              <a:gd name="connsiteX1" fmla="*/ 4577463 w 4577463"/>
              <a:gd name="connsiteY1" fmla="*/ 2643188 h 3698875"/>
              <a:gd name="connsiteX2" fmla="*/ 4369748 w 4577463"/>
              <a:gd name="connsiteY2" fmla="*/ 3672036 h 3698875"/>
              <a:gd name="connsiteX3" fmla="*/ 4356819 w 4577463"/>
              <a:gd name="connsiteY3" fmla="*/ 3698875 h 3698875"/>
              <a:gd name="connsiteX4" fmla="*/ 0 w 4577463"/>
              <a:gd name="connsiteY4" fmla="*/ 3698875 h 3698875"/>
              <a:gd name="connsiteX5" fmla="*/ 0 w 4577463"/>
              <a:gd name="connsiteY5" fmla="*/ 845097 h 3698875"/>
              <a:gd name="connsiteX6" fmla="*/ 87814 w 4577463"/>
              <a:gd name="connsiteY6" fmla="*/ 751885 h 3698875"/>
              <a:gd name="connsiteX7" fmla="*/ 1934275 w 4577463"/>
              <a:gd name="connsiteY7" fmla="*/ 0 h 3698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7463" h="3698875">
                <a:moveTo>
                  <a:pt x="1934275" y="0"/>
                </a:moveTo>
                <a:cubicBezTo>
                  <a:pt x="3394067" y="0"/>
                  <a:pt x="4577463" y="1183396"/>
                  <a:pt x="4577463" y="2643188"/>
                </a:cubicBezTo>
                <a:cubicBezTo>
                  <a:pt x="4577463" y="3008136"/>
                  <a:pt x="4503501" y="3355810"/>
                  <a:pt x="4369748" y="3672036"/>
                </a:cubicBezTo>
                <a:lnTo>
                  <a:pt x="4356819" y="3698875"/>
                </a:lnTo>
                <a:lnTo>
                  <a:pt x="0" y="3698875"/>
                </a:lnTo>
                <a:lnTo>
                  <a:pt x="0" y="845097"/>
                </a:lnTo>
                <a:lnTo>
                  <a:pt x="87814" y="751885"/>
                </a:lnTo>
                <a:cubicBezTo>
                  <a:pt x="564249" y="286676"/>
                  <a:pt x="1215784" y="0"/>
                  <a:pt x="1934275" y="0"/>
                </a:cubicBezTo>
                <a:close/>
              </a:path>
            </a:pathLst>
          </a:cu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46765CB3-4EBB-6CCA-1845-A4AE522356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357034" y="5282235"/>
            <a:ext cx="1292298" cy="1292298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04595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6A12F8-DD2F-AE73-677F-D5310D6D5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7196" y="2188196"/>
            <a:ext cx="5985159" cy="1594507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0237834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D4F54-DA82-4616-5B86-91637316C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1080" y="166615"/>
            <a:ext cx="5029200" cy="973691"/>
          </a:xfrm>
        </p:spPr>
        <p:txBody>
          <a:bodyPr/>
          <a:lstStyle/>
          <a:p>
            <a:r>
              <a:rPr lang="en-US" dirty="0"/>
              <a:t>Content overview</a:t>
            </a:r>
          </a:p>
        </p:txBody>
      </p:sp>
      <p:pic>
        <p:nvPicPr>
          <p:cNvPr id="5" name="Picture Placeholder 4" descr="Close-up of skyscrapers">
            <a:extLst>
              <a:ext uri="{FF2B5EF4-FFF2-40B4-BE49-F238E27FC236}">
                <a16:creationId xmlns:a16="http://schemas.microsoft.com/office/drawing/2014/main" id="{CBD79D95-B489-7C39-8BA1-EDA2F8F12E1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43" b="43"/>
          <a:stretch/>
        </p:blipFill>
        <p:spPr>
          <a:xfrm>
            <a:off x="355444" y="653460"/>
            <a:ext cx="4597556" cy="5549900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44FF4F-87AF-081C-2A21-97173EE4A6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1080" y="1109632"/>
            <a:ext cx="4834517" cy="3108960"/>
          </a:xfrm>
        </p:spPr>
        <p:txBody>
          <a:bodyPr/>
          <a:lstStyle/>
          <a:p>
            <a:r>
              <a:rPr lang="en-HK" b="1" dirty="0"/>
              <a:t>Introduction</a:t>
            </a:r>
            <a:endParaRPr lang="en-HK" dirty="0"/>
          </a:p>
          <a:p>
            <a:r>
              <a:rPr lang="en-US" altLang="zh-CN" b="1" dirty="0"/>
              <a:t>Data Preprocessing</a:t>
            </a:r>
            <a:endParaRPr lang="en-HK" dirty="0"/>
          </a:p>
          <a:p>
            <a:r>
              <a:rPr lang="en-HK" b="1" dirty="0"/>
              <a:t>Correlation Analysis</a:t>
            </a:r>
            <a:endParaRPr lang="en-HK" dirty="0"/>
          </a:p>
          <a:p>
            <a:r>
              <a:rPr lang="en-US" altLang="zh-CN" b="1" dirty="0"/>
              <a:t>Visualization </a:t>
            </a:r>
          </a:p>
          <a:p>
            <a:r>
              <a:rPr lang="en-HK" b="1" dirty="0"/>
              <a:t>Conclusion</a:t>
            </a:r>
            <a:endParaRPr lang="en-HK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D6B33E9-5728-FA5C-0AC2-27407C4E7E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60761" y="653460"/>
            <a:ext cx="2743200" cy="1336433"/>
          </a:xfrm>
          <a:prstGeom prst="rect">
            <a:avLst/>
          </a:prstGeom>
          <a:solidFill>
            <a:schemeClr val="accent1">
              <a:alpha val="87843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9FDBA0D-C717-B16D-F1F6-BA5D8E090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935878" y="3092287"/>
            <a:ext cx="228928" cy="2252610"/>
          </a:xfrm>
          <a:prstGeom prst="rect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7D090D43-FD3C-82CE-3706-B447C067FB1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2</a:t>
            </a:fld>
            <a:endParaRPr lang="en-US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8685E9C-2336-5F66-2E95-B1CBF3ECD0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1086065"/>
              </p:ext>
            </p:extLst>
          </p:nvPr>
        </p:nvGraphicFramePr>
        <p:xfrm>
          <a:off x="6233738" y="3447580"/>
          <a:ext cx="5029200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14600">
                  <a:extLst>
                    <a:ext uri="{9D8B030D-6E8A-4147-A177-3AD203B41FA5}">
                      <a16:colId xmlns:a16="http://schemas.microsoft.com/office/drawing/2014/main" val="1971084941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2272772639"/>
                    </a:ext>
                  </a:extLst>
                </a:gridCol>
              </a:tblGrid>
              <a:tr h="253585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+mj-lt"/>
                        </a:rPr>
                        <a:t>Name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+mj-lt"/>
                        </a:rPr>
                        <a:t>Work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0726066"/>
                  </a:ext>
                </a:extLst>
              </a:tr>
              <a:tr h="25358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Fenton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Data Processing </a:t>
                      </a:r>
                      <a:r>
                        <a:rPr lang="en-HK" dirty="0"/>
                        <a:t>&amp;</a:t>
                      </a:r>
                      <a:r>
                        <a:rPr lang="en-US" altLang="zh-CN" dirty="0"/>
                        <a:t> Cleaning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72110149"/>
                  </a:ext>
                </a:extLst>
              </a:tr>
              <a:tr h="28783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Chen Jing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HK" dirty="0"/>
                        <a:t>Correlation Analysis &amp; Multicollinearity Handling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10592475"/>
                  </a:ext>
                </a:extLst>
              </a:tr>
              <a:tr h="28783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Jessie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HK" dirty="0"/>
                        <a:t>Visualization Analysis &amp; Interpretation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76989537"/>
                  </a:ext>
                </a:extLst>
              </a:tr>
              <a:tr h="253585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dirty="0"/>
                        <a:t>Haoran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Project Overview </a:t>
                      </a:r>
                      <a:r>
                        <a:rPr lang="en-HK" dirty="0"/>
                        <a:t>&amp;</a:t>
                      </a:r>
                      <a:r>
                        <a:rPr lang="en-US" dirty="0"/>
                        <a:t> Slides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785676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518164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Placeholder 22" descr="View of city skyscrapers looking up">
            <a:extLst>
              <a:ext uri="{FF2B5EF4-FFF2-40B4-BE49-F238E27FC236}">
                <a16:creationId xmlns:a16="http://schemas.microsoft.com/office/drawing/2014/main" id="{EA0720B9-8012-11BC-9281-4F57A58FAD3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523" r="523"/>
          <a:stretch/>
        </p:blipFill>
        <p:spPr>
          <a:xfrm>
            <a:off x="0" y="3159126"/>
            <a:ext cx="4577463" cy="3698875"/>
          </a:xfrm>
        </p:spPr>
      </p:pic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A4B6E0DA-DEBF-CAD7-638D-5FAC6A83CE3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68EE6B2-A4E7-3261-8950-2C27CAB8E0E1}"/>
              </a:ext>
            </a:extLst>
          </p:cNvPr>
          <p:cNvSpPr txBox="1"/>
          <p:nvPr/>
        </p:nvSpPr>
        <p:spPr>
          <a:xfrm>
            <a:off x="2592729" y="1223636"/>
            <a:ext cx="79159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cap="all" spc="600" dirty="0">
                <a:solidFill>
                  <a:srgbClr val="36393B"/>
                </a:solidFill>
                <a:latin typeface="+mj-lt"/>
                <a:ea typeface="+mj-ea"/>
              </a:rPr>
              <a:t>Research </a:t>
            </a:r>
            <a:r>
              <a:rPr kumimoji="0" lang="en-US" altLang="zh-CN" sz="2400" b="1" i="0" u="none" strike="noStrike" kern="1200" cap="all" spc="600" normalizeH="0" baseline="0" noProof="0" dirty="0">
                <a:ln>
                  <a:noFill/>
                </a:ln>
                <a:solidFill>
                  <a:srgbClr val="36393B"/>
                </a:solidFill>
                <a:effectLst/>
                <a:uLnTx/>
                <a:uFillTx/>
                <a:latin typeface="+mj-lt"/>
                <a:ea typeface="+mj-ea"/>
              </a:rPr>
              <a:t>questions:</a:t>
            </a:r>
          </a:p>
          <a:p>
            <a:r>
              <a:rPr lang="en-US" altLang="zh-CN" sz="2400" dirty="0"/>
              <a:t>Do the formation mechanisms of extreme temperatures differ across seasons, and what are the dominant driving factors in each season?</a:t>
            </a:r>
            <a:endParaRPr lang="zh-CN" altLang="zh-CN" sz="2400" dirty="0"/>
          </a:p>
          <a:p>
            <a:endParaRPr lang="en-HK" sz="2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81E759-B384-7028-D0A9-A196F581FD16}"/>
              </a:ext>
            </a:extLst>
          </p:cNvPr>
          <p:cNvSpPr txBox="1"/>
          <p:nvPr/>
        </p:nvSpPr>
        <p:spPr>
          <a:xfrm>
            <a:off x="281346" y="216178"/>
            <a:ext cx="48705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cap="all" spc="600" dirty="0">
                <a:solidFill>
                  <a:srgbClr val="36393B"/>
                </a:solidFill>
                <a:latin typeface="Arial Black"/>
                <a:ea typeface="+mj-ea"/>
              </a:rPr>
              <a:t>Introduction</a:t>
            </a:r>
            <a:endParaRPr lang="en-HK" sz="3200" dirty="0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014D65-4F6B-5166-2006-8539238B6BB5}"/>
              </a:ext>
            </a:extLst>
          </p:cNvPr>
          <p:cNvSpPr txBox="1"/>
          <p:nvPr/>
        </p:nvSpPr>
        <p:spPr>
          <a:xfrm>
            <a:off x="4858809" y="3123646"/>
            <a:ext cx="639178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+mj-lt"/>
              </a:rPr>
              <a:t>Why this topic matter?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To reveal the seasonal differences in extreme temperature mechanisms. Using a single model to explain extreme temperatures throughout the year may mask the importance of Meridional Wind and the counteracting effect of Net Solar Radiation.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zh-CN" altLang="zh-CN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To enable more accurate prediction of extreme temperatures in different seasons.</a:t>
            </a:r>
            <a:endParaRPr lang="zh-CN" altLang="zh-CN" dirty="0"/>
          </a:p>
          <a:p>
            <a:endParaRPr lang="zh-CN" altLang="en-US" sz="2400" dirty="0">
              <a:latin typeface="+mj-lt"/>
            </a:endParaRPr>
          </a:p>
        </p:txBody>
      </p:sp>
      <p:pic>
        <p:nvPicPr>
          <p:cNvPr id="2050" name="Picture 2" descr="The Earth's Climate System">
            <a:extLst>
              <a:ext uri="{FF2B5EF4-FFF2-40B4-BE49-F238E27FC236}">
                <a16:creationId xmlns:a16="http://schemas.microsoft.com/office/drawing/2014/main" id="{7CAEDA69-7B03-595E-B495-529D424323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055452"/>
            <a:ext cx="4858809" cy="3802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37600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455CDCC-2021-959E-7E7E-7F5DDCB15CDB}"/>
              </a:ext>
            </a:extLst>
          </p:cNvPr>
          <p:cNvSpPr txBox="1"/>
          <p:nvPr/>
        </p:nvSpPr>
        <p:spPr>
          <a:xfrm>
            <a:off x="5451676" y="829399"/>
            <a:ext cx="6307263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Northwich Climate Overview</a:t>
            </a:r>
            <a:endParaRPr lang="en-GB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Located in the low-lying plain of northwestern England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Temperate maritime climate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Annual mean temperature: </a:t>
            </a:r>
            <a:r>
              <a:rPr lang="en-GB" sz="2400" b="1" dirty="0"/>
              <a:t>10–11 °C</a:t>
            </a:r>
            <a:endParaRPr lang="en-GB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Annual precipitation: </a:t>
            </a:r>
            <a:r>
              <a:rPr lang="en-GB" sz="2400" b="1" dirty="0"/>
              <a:t>800–900 mm</a:t>
            </a:r>
            <a:endParaRPr lang="en-GB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Relative humidity: </a:t>
            </a:r>
            <a:r>
              <a:rPr lang="en-GB" sz="2400" b="1" dirty="0"/>
              <a:t>70–85%</a:t>
            </a:r>
            <a:endParaRPr lang="en-GB" sz="2400" dirty="0"/>
          </a:p>
          <a:p>
            <a:endParaRPr lang="zh-CN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DD9656E-7468-17CE-1562-EC4CD45CDB6A}"/>
              </a:ext>
            </a:extLst>
          </p:cNvPr>
          <p:cNvSpPr txBox="1"/>
          <p:nvPr/>
        </p:nvSpPr>
        <p:spPr>
          <a:xfrm>
            <a:off x="6096000" y="195241"/>
            <a:ext cx="381964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+mj-lt"/>
              </a:rPr>
              <a:t>STUDY</a:t>
            </a:r>
            <a:r>
              <a:rPr lang="zh-CN" altLang="en-US" sz="3200" dirty="0">
                <a:latin typeface="+mj-lt"/>
              </a:rPr>
              <a:t> </a:t>
            </a:r>
            <a:r>
              <a:rPr lang="en-US" altLang="zh-CN" sz="3200" dirty="0">
                <a:latin typeface="+mj-lt"/>
              </a:rPr>
              <a:t>AREA</a:t>
            </a:r>
            <a:endParaRPr lang="zh-CN" altLang="en-US" sz="3200" dirty="0">
              <a:latin typeface="+mj-lt"/>
            </a:endParaRPr>
          </a:p>
          <a:p>
            <a:endParaRPr lang="zh-CN" alt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CF4B2CB-AA62-947F-818B-A49617259C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2616" y="3429001"/>
            <a:ext cx="3434290" cy="3417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16153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3B7B0AB-7E6D-621B-43E7-5825A6443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759" y="524903"/>
            <a:ext cx="6839712" cy="559538"/>
          </a:xfrm>
        </p:spPr>
        <p:txBody>
          <a:bodyPr anchor="b"/>
          <a:lstStyle/>
          <a:p>
            <a:r>
              <a:rPr lang="en-HK" dirty="0"/>
              <a:t>Dataset Overview</a:t>
            </a:r>
            <a:r>
              <a:rPr lang="zh-CN" altLang="en-US" dirty="0"/>
              <a:t>（</a:t>
            </a:r>
            <a:r>
              <a:rPr lang="en-US" altLang="zh-CN" dirty="0"/>
              <a:t>lens</a:t>
            </a:r>
            <a:r>
              <a:rPr lang="zh-CN" altLang="en-US" dirty="0"/>
              <a:t>）</a:t>
            </a:r>
            <a:endParaRPr lang="en-US" dirty="0"/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 txBox="1">
            <a:spLocks/>
          </p:cNvSpPr>
          <p:nvPr/>
        </p:nvSpPr>
        <p:spPr>
          <a:xfrm>
            <a:off x="6622354" y="3330533"/>
            <a:ext cx="2121408" cy="2121408"/>
          </a:xfrm>
          <a:prstGeom prst="ellipse">
            <a:avLst/>
          </a:prstGeom>
          <a:solidFill>
            <a:schemeClr val="accent1">
              <a:alpha val="72000"/>
            </a:schemeClr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300" b="0" i="0" kern="1200">
                <a:solidFill>
                  <a:schemeClr val="accent1">
                    <a:alpha val="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to edit Master text styles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 txBox="1">
            <a:spLocks/>
          </p:cNvSpPr>
          <p:nvPr/>
        </p:nvSpPr>
        <p:spPr>
          <a:xfrm>
            <a:off x="10972800" y="1515070"/>
            <a:ext cx="371815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300" b="0" i="0" kern="1200">
                <a:solidFill>
                  <a:schemeClr val="accent1">
                    <a:alpha val="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to edit Master text styles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CCB2D080-C33E-7ABA-4BFC-D6F8F922FF1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5</a:t>
            </a:fld>
            <a:endParaRPr lang="en-US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54C4452D-A119-B72F-6D53-DDF0313996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7843817"/>
              </p:ext>
            </p:extLst>
          </p:nvPr>
        </p:nvGraphicFramePr>
        <p:xfrm>
          <a:off x="356616" y="1084441"/>
          <a:ext cx="11155681" cy="522657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600200">
                  <a:extLst>
                    <a:ext uri="{9D8B030D-6E8A-4147-A177-3AD203B41FA5}">
                      <a16:colId xmlns:a16="http://schemas.microsoft.com/office/drawing/2014/main" val="2058612725"/>
                    </a:ext>
                  </a:extLst>
                </a:gridCol>
                <a:gridCol w="3118691">
                  <a:extLst>
                    <a:ext uri="{9D8B030D-6E8A-4147-A177-3AD203B41FA5}">
                      <a16:colId xmlns:a16="http://schemas.microsoft.com/office/drawing/2014/main" val="3864438678"/>
                    </a:ext>
                  </a:extLst>
                </a:gridCol>
                <a:gridCol w="4598845">
                  <a:extLst>
                    <a:ext uri="{9D8B030D-6E8A-4147-A177-3AD203B41FA5}">
                      <a16:colId xmlns:a16="http://schemas.microsoft.com/office/drawing/2014/main" val="145117172"/>
                    </a:ext>
                  </a:extLst>
                </a:gridCol>
                <a:gridCol w="1837945">
                  <a:extLst>
                    <a:ext uri="{9D8B030D-6E8A-4147-A177-3AD203B41FA5}">
                      <a16:colId xmlns:a16="http://schemas.microsoft.com/office/drawing/2014/main" val="3025705980"/>
                    </a:ext>
                  </a:extLst>
                </a:gridCol>
              </a:tblGrid>
              <a:tr h="25575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HK" sz="1400" kern="100" dirty="0">
                          <a:effectLst/>
                        </a:rPr>
                        <a:t>Field Name</a:t>
                      </a:r>
                      <a:endParaRPr lang="en-HK" sz="1200" kern="100" dirty="0">
                        <a:effectLst/>
                        <a:latin typeface="Aptos" panose="020B000402020202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HK" sz="1400" kern="100" dirty="0">
                          <a:effectLst/>
                        </a:rPr>
                        <a:t>Long Name</a:t>
                      </a:r>
                      <a:endParaRPr lang="en-HK" sz="1200" kern="100" dirty="0">
                        <a:effectLst/>
                        <a:latin typeface="Aptos" panose="020B000402020202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HK" sz="1400" kern="100" dirty="0">
                          <a:effectLst/>
                        </a:rPr>
                        <a:t>Description</a:t>
                      </a:r>
                      <a:endParaRPr lang="en-HK" sz="1200" kern="100" dirty="0">
                        <a:effectLst/>
                        <a:latin typeface="Aptos" panose="020B000402020202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altLang="zh-CN" sz="1200" kern="100" dirty="0">
                          <a:effectLst/>
                          <a:latin typeface="Aptos" panose="020B00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Unit</a:t>
                      </a:r>
                      <a:endParaRPr lang="en-HK" sz="1200" kern="100" dirty="0">
                        <a:effectLst/>
                        <a:latin typeface="Aptos" panose="020B000402020202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02545070"/>
                  </a:ext>
                </a:extLst>
              </a:tr>
              <a:tr h="25575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HK" sz="1400" kern="100">
                          <a:effectLst/>
                        </a:rPr>
                        <a:t>Time</a:t>
                      </a:r>
                      <a:endParaRPr lang="en-HK" sz="1200" kern="100">
                        <a:effectLst/>
                        <a:latin typeface="Aptos" panose="020B000402020202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HK" sz="1400" kern="100" dirty="0">
                          <a:effectLst/>
                        </a:rPr>
                        <a:t>Time</a:t>
                      </a:r>
                      <a:endParaRPr lang="en-HK" sz="1200" kern="100" dirty="0">
                        <a:effectLst/>
                        <a:latin typeface="Aptos" panose="020B000402020202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HK" sz="1400" kern="100" dirty="0">
                          <a:effectLst/>
                        </a:rPr>
                        <a:t>Date and time of observation.</a:t>
                      </a:r>
                      <a:endParaRPr lang="en-HK" sz="1200" kern="100" dirty="0">
                        <a:effectLst/>
                        <a:latin typeface="Aptos" panose="020B000402020202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endParaRPr lang="en-HK" sz="1200" kern="100" dirty="0">
                        <a:effectLst/>
                        <a:latin typeface="Aptos" panose="020B000402020202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0013041"/>
                  </a:ext>
                </a:extLst>
              </a:tr>
              <a:tr h="526138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HK" sz="1400" kern="100" dirty="0">
                          <a:effectLst/>
                        </a:rPr>
                        <a:t>TREFMXAV_U</a:t>
                      </a:r>
                      <a:endParaRPr lang="en-HK" sz="1200" kern="100" dirty="0">
                        <a:effectLst/>
                        <a:latin typeface="Aptos" panose="020B000402020202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HK" sz="1400" kern="100" dirty="0">
                          <a:effectLst/>
                        </a:rPr>
                        <a:t>Urban Maximum Temperature</a:t>
                      </a:r>
                      <a:endParaRPr lang="en-HK" sz="1200" kern="100" dirty="0">
                        <a:effectLst/>
                        <a:latin typeface="Aptos" panose="020B000402020202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HK" sz="1400" kern="100" dirty="0">
                          <a:effectLst/>
                        </a:rPr>
                        <a:t>Daily maximum 2-meter air temperature over urban areas.</a:t>
                      </a:r>
                      <a:endParaRPr lang="en-HK" sz="1200" kern="100" dirty="0">
                        <a:effectLst/>
                        <a:latin typeface="Aptos" panose="020B000402020202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altLang="zh-C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endParaRPr lang="en-HK" sz="1200" kern="100" dirty="0">
                        <a:effectLst/>
                        <a:latin typeface="Aptos" panose="020B000402020202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86788851"/>
                  </a:ext>
                </a:extLst>
              </a:tr>
              <a:tr h="400712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HK" sz="1400" kern="100" dirty="0">
                          <a:effectLst/>
                        </a:rPr>
                        <a:t>TREFHT</a:t>
                      </a:r>
                      <a:endParaRPr lang="en-HK" sz="1200" kern="100" dirty="0">
                        <a:effectLst/>
                        <a:latin typeface="Aptos" panose="020B000402020202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HK" sz="1400" kern="100">
                          <a:effectLst/>
                        </a:rPr>
                        <a:t>Air Temperature</a:t>
                      </a:r>
                      <a:endParaRPr lang="en-HK" sz="1200" kern="100">
                        <a:effectLst/>
                        <a:latin typeface="Aptos" panose="020B000402020202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HK" sz="1400" kern="100" dirty="0">
                          <a:effectLst/>
                        </a:rPr>
                        <a:t>Air temperature at 2-meter height.</a:t>
                      </a:r>
                      <a:endParaRPr lang="en-HK" sz="1200" kern="100" dirty="0">
                        <a:effectLst/>
                        <a:latin typeface="Aptos" panose="020B000402020202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altLang="zh-C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endParaRPr lang="en-HK" sz="1200" kern="100" dirty="0">
                        <a:effectLst/>
                        <a:latin typeface="Aptos" panose="020B000402020202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99032058"/>
                  </a:ext>
                </a:extLst>
              </a:tr>
              <a:tr h="526138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HK" sz="1400" kern="100" dirty="0">
                          <a:effectLst/>
                        </a:rPr>
                        <a:t>FLNS</a:t>
                      </a:r>
                      <a:endParaRPr lang="en-HK" sz="1200" kern="100" dirty="0">
                        <a:effectLst/>
                        <a:latin typeface="Aptos" panose="020B000402020202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HK" sz="1400" kern="100" dirty="0">
                          <a:effectLst/>
                        </a:rPr>
                        <a:t>Net Longwave Radiation</a:t>
                      </a:r>
                      <a:endParaRPr lang="en-HK" sz="1200" kern="100" dirty="0">
                        <a:effectLst/>
                        <a:latin typeface="Aptos" panose="020B000402020202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HK" sz="1400" kern="100" dirty="0">
                          <a:effectLst/>
                        </a:rPr>
                        <a:t>Net longwave radiation flux at the surface.</a:t>
                      </a:r>
                      <a:endParaRPr lang="en-HK" sz="1200" kern="100" dirty="0">
                        <a:effectLst/>
                        <a:latin typeface="Aptos" panose="020B000402020202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altLang="zh-C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W/m2</a:t>
                      </a:r>
                      <a:endParaRPr lang="en-HK" sz="1200" kern="100" dirty="0">
                        <a:effectLst/>
                        <a:latin typeface="Aptos" panose="020B000402020202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85470291"/>
                  </a:ext>
                </a:extLst>
              </a:tr>
              <a:tr h="540558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HK" sz="1400" kern="100" dirty="0">
                          <a:effectLst/>
                        </a:rPr>
                        <a:t>FSNS</a:t>
                      </a:r>
                      <a:endParaRPr lang="en-HK" sz="1200" kern="100" dirty="0">
                        <a:effectLst/>
                        <a:latin typeface="Aptos" panose="020B000402020202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HK" sz="1400" kern="100">
                          <a:effectLst/>
                        </a:rPr>
                        <a:t>Net Solar Radiation</a:t>
                      </a:r>
                      <a:endParaRPr lang="en-HK" sz="1200" kern="100">
                        <a:effectLst/>
                        <a:latin typeface="Aptos" panose="020B000402020202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HK" sz="1400" kern="100" dirty="0">
                          <a:effectLst/>
                        </a:rPr>
                        <a:t>Net shortwave radiation flux at the surface.</a:t>
                      </a:r>
                      <a:endParaRPr lang="en-HK" sz="1200" kern="100" dirty="0">
                        <a:effectLst/>
                        <a:latin typeface="Aptos" panose="020B000402020202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altLang="zh-C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W/m2</a:t>
                      </a:r>
                      <a:endParaRPr lang="en-HK" sz="1200" kern="100" dirty="0">
                        <a:effectLst/>
                        <a:latin typeface="Aptos" panose="020B000402020202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95673954"/>
                  </a:ext>
                </a:extLst>
              </a:tr>
              <a:tr h="526138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HK" sz="1400" kern="100" dirty="0">
                          <a:effectLst/>
                        </a:rPr>
                        <a:t>PRECT</a:t>
                      </a:r>
                      <a:endParaRPr lang="en-HK" sz="1200" kern="100" dirty="0">
                        <a:effectLst/>
                        <a:latin typeface="Aptos" panose="020B000402020202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HK" sz="1400" kern="100">
                          <a:effectLst/>
                        </a:rPr>
                        <a:t>Total Precipitation</a:t>
                      </a:r>
                      <a:endParaRPr lang="en-HK" sz="1200" kern="100">
                        <a:effectLst/>
                        <a:latin typeface="Aptos" panose="020B000402020202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HK" sz="1400" kern="100" dirty="0">
                          <a:effectLst/>
                        </a:rPr>
                        <a:t>Total precipitation rate including liquid and ice.</a:t>
                      </a:r>
                      <a:endParaRPr lang="en-HK" sz="1200" kern="100" dirty="0">
                        <a:effectLst/>
                        <a:latin typeface="Aptos" panose="020B000402020202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altLang="zh-C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m/s</a:t>
                      </a:r>
                      <a:endParaRPr lang="en-HK" sz="1200" kern="100" dirty="0">
                        <a:effectLst/>
                        <a:latin typeface="Aptos" panose="020B000402020202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63798863"/>
                  </a:ext>
                </a:extLst>
              </a:tr>
              <a:tr h="483793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HK" sz="1400" kern="100" dirty="0">
                          <a:effectLst/>
                        </a:rPr>
                        <a:t>PRSN</a:t>
                      </a:r>
                      <a:endParaRPr lang="en-HK" sz="1200" kern="100" dirty="0">
                        <a:effectLst/>
                        <a:latin typeface="Aptos" panose="020B000402020202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HK" sz="1400" kern="100" dirty="0">
                          <a:effectLst/>
                        </a:rPr>
                        <a:t>Snowfall</a:t>
                      </a:r>
                      <a:endParaRPr lang="en-HK" sz="1200" kern="100" dirty="0">
                        <a:effectLst/>
                        <a:latin typeface="Aptos" panose="020B000402020202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HK" sz="1400" kern="100">
                          <a:effectLst/>
                        </a:rPr>
                        <a:t>Snowfall precipitation rate.</a:t>
                      </a:r>
                      <a:endParaRPr lang="en-HK" sz="1200" kern="100">
                        <a:effectLst/>
                        <a:latin typeface="Aptos" panose="020B000402020202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m/s</a:t>
                      </a:r>
                      <a:endParaRPr lang="en-HK" altLang="zh-CN" sz="1800" kern="100" dirty="0">
                        <a:effectLst/>
                        <a:latin typeface="Aptos" panose="020B000402020202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endParaRPr lang="en-HK" sz="1200" kern="100" dirty="0">
                        <a:effectLst/>
                        <a:latin typeface="Aptos" panose="020B000402020202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33806214"/>
                  </a:ext>
                </a:extLst>
              </a:tr>
              <a:tr h="526138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HK" sz="1400" kern="100" dirty="0">
                          <a:effectLst/>
                        </a:rPr>
                        <a:t>QBOT</a:t>
                      </a:r>
                      <a:endParaRPr lang="en-HK" sz="1200" kern="100" dirty="0">
                        <a:effectLst/>
                        <a:latin typeface="Aptos" panose="020B000402020202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HK" sz="1400" kern="100">
                          <a:effectLst/>
                        </a:rPr>
                        <a:t>Water Vapor Mixing Ratio</a:t>
                      </a:r>
                      <a:endParaRPr lang="en-HK" sz="1200" kern="100">
                        <a:effectLst/>
                        <a:latin typeface="Aptos" panose="020B000402020202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HK" sz="1400" kern="100" dirty="0">
                          <a:effectLst/>
                        </a:rPr>
                        <a:t>Water vapor mixing ratio at the lowest model level.</a:t>
                      </a:r>
                      <a:endParaRPr lang="en-HK" sz="1200" kern="100" dirty="0">
                        <a:effectLst/>
                        <a:latin typeface="Aptos" panose="020B000402020202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altLang="zh-C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kg/kg</a:t>
                      </a:r>
                      <a:endParaRPr lang="en-HK" sz="1200" kern="100" dirty="0">
                        <a:effectLst/>
                        <a:latin typeface="Aptos" panose="020B000402020202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62417821"/>
                  </a:ext>
                </a:extLst>
              </a:tr>
              <a:tr h="526138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HK" sz="1400" kern="100" dirty="0">
                          <a:effectLst/>
                        </a:rPr>
                        <a:t>UBOT</a:t>
                      </a:r>
                      <a:endParaRPr lang="en-HK" sz="1200" kern="100" dirty="0">
                        <a:effectLst/>
                        <a:latin typeface="Aptos" panose="020B000402020202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HK" sz="1400" kern="100">
                          <a:effectLst/>
                        </a:rPr>
                        <a:t>Zonal Wind</a:t>
                      </a:r>
                      <a:endParaRPr lang="en-HK" sz="1200" kern="100">
                        <a:effectLst/>
                        <a:latin typeface="Aptos" panose="020B000402020202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HK" sz="1400" kern="100" dirty="0">
                          <a:effectLst/>
                        </a:rPr>
                        <a:t>East–west wind speed at the lowest model level.</a:t>
                      </a:r>
                      <a:endParaRPr lang="en-HK" sz="1200" kern="100" dirty="0">
                        <a:effectLst/>
                        <a:latin typeface="Aptos" panose="020B000402020202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altLang="zh-C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m/s</a:t>
                      </a:r>
                      <a:endParaRPr lang="en-HK" sz="1200" kern="100" dirty="0">
                        <a:effectLst/>
                        <a:latin typeface="Aptos" panose="020B000402020202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1508883"/>
                  </a:ext>
                </a:extLst>
              </a:tr>
              <a:tr h="526138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HK" sz="1400" kern="100" dirty="0">
                          <a:effectLst/>
                        </a:rPr>
                        <a:t>VBOT</a:t>
                      </a:r>
                      <a:endParaRPr lang="en-HK" sz="1200" kern="100" dirty="0">
                        <a:effectLst/>
                        <a:latin typeface="Aptos" panose="020B000402020202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HK" sz="1400" kern="100">
                          <a:effectLst/>
                        </a:rPr>
                        <a:t>Meridional Wind</a:t>
                      </a:r>
                      <a:endParaRPr lang="en-HK" sz="1200" kern="100">
                        <a:effectLst/>
                        <a:latin typeface="Aptos" panose="020B000402020202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HK" sz="1400" kern="100" dirty="0">
                          <a:effectLst/>
                        </a:rPr>
                        <a:t>North–south wind speed at the lowest model level.</a:t>
                      </a:r>
                      <a:endParaRPr lang="en-HK" sz="1200" kern="100" dirty="0">
                        <a:effectLst/>
                        <a:latin typeface="Aptos" panose="020B000402020202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altLang="zh-C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m/s</a:t>
                      </a:r>
                      <a:endParaRPr lang="en-HK" sz="1200" kern="100" dirty="0">
                        <a:effectLst/>
                        <a:latin typeface="Aptos" panose="020B000402020202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034523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784012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4F2D4-F2EA-DA88-23BC-18C6E7D9C2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383" y="2217106"/>
            <a:ext cx="4150502" cy="635821"/>
          </a:xfrm>
        </p:spPr>
        <p:txBody>
          <a:bodyPr/>
          <a:lstStyle/>
          <a:p>
            <a:r>
              <a:rPr lang="en-HK" dirty="0"/>
              <a:t>Analytical tools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E1AD2E-A34E-7E18-588F-3FDD500A6A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HK" sz="2400" dirty="0"/>
              <a:t>Pandas</a:t>
            </a:r>
          </a:p>
          <a:p>
            <a:r>
              <a:rPr lang="en-HK" sz="2400" dirty="0"/>
              <a:t>Seaborn</a:t>
            </a:r>
          </a:p>
          <a:p>
            <a:r>
              <a:rPr lang="en-HK" sz="2400" dirty="0"/>
              <a:t>Matplotlib</a:t>
            </a:r>
          </a:p>
          <a:p>
            <a:r>
              <a:rPr lang="en-US" altLang="zh-CN" sz="2400" dirty="0" err="1"/>
              <a:t>Jupyter</a:t>
            </a:r>
            <a:r>
              <a:rPr lang="en-US" altLang="zh-CN" sz="2400" dirty="0"/>
              <a:t> Notebook</a:t>
            </a:r>
          </a:p>
          <a:p>
            <a:endParaRPr lang="en-HK" sz="2400" dirty="0"/>
          </a:p>
          <a:p>
            <a:endParaRPr lang="en-HK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F26010-07DE-764F-2191-C1E221DC9BF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568293-457A-205C-37EE-69A91872BF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7772" y="780249"/>
            <a:ext cx="7370180" cy="4913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9256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A086C3-7363-F42E-1D1A-00E345E36D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B872BD7-22BE-FB6F-08A8-625226DF4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365760"/>
            <a:ext cx="10085832" cy="978408"/>
          </a:xfrm>
        </p:spPr>
        <p:txBody>
          <a:bodyPr/>
          <a:lstStyle/>
          <a:p>
            <a:r>
              <a:rPr lang="en-US" altLang="zh-CN" dirty="0"/>
              <a:t>Data </a:t>
            </a:r>
            <a:r>
              <a:rPr lang="en-US" altLang="zh-CN" dirty="0" err="1"/>
              <a:t>PREprocessing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5302EE-CE0A-175F-2714-3C92860391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911096"/>
            <a:ext cx="4837176" cy="2898648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HK" dirty="0"/>
              <a:t>Converted time column to datetime format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HK" dirty="0"/>
              <a:t>Classified data into four seasons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HK" dirty="0"/>
              <a:t>Standardized variable names (header cleaning)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HK" dirty="0"/>
              <a:t>Checked and handled missing values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HK" dirty="0"/>
              <a:t>Defined seasonal extremes using 95% threshold</a:t>
            </a:r>
          </a:p>
          <a:p>
            <a:endParaRPr lang="en-US" dirty="0"/>
          </a:p>
        </p:txBody>
      </p:sp>
      <p:pic>
        <p:nvPicPr>
          <p:cNvPr id="32" name="Picture Placeholder 31" descr="Close up of skyscrapers">
            <a:extLst>
              <a:ext uri="{FF2B5EF4-FFF2-40B4-BE49-F238E27FC236}">
                <a16:creationId xmlns:a16="http://schemas.microsoft.com/office/drawing/2014/main" id="{BF4CCAED-B568-590D-AB7C-0391A44B1A3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52" b="52"/>
          <a:stretch/>
        </p:blipFill>
        <p:spPr>
          <a:xfrm>
            <a:off x="6510396" y="2409778"/>
            <a:ext cx="5297556" cy="3359426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6DD5D5-A0A4-B2E4-D257-E6AAE87B13B1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2519F47-836A-731F-B938-AF7C56C833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>
            <a:off x="3870445" y="2819362"/>
            <a:ext cx="1088802" cy="6988486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20096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002924-579B-C81B-F0E3-1AB3C90A80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3B13BBA-98E3-E8D8-BCC8-A6A50A9BF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365760"/>
            <a:ext cx="10085832" cy="978408"/>
          </a:xfrm>
        </p:spPr>
        <p:txBody>
          <a:bodyPr/>
          <a:lstStyle/>
          <a:p>
            <a:r>
              <a:rPr lang="en-US" altLang="zh-CN" dirty="0"/>
              <a:t>Data </a:t>
            </a:r>
            <a:r>
              <a:rPr lang="en-US" altLang="zh-CN" dirty="0" err="1"/>
              <a:t>PREprocessing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F26B7F9-6F67-162B-3BE1-17B3731FB5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517904"/>
            <a:ext cx="7251192" cy="525780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Definition of Extreme Temperature: Statistical outliers with low probability, exceeding the 95% confidence interval in the sequence of a region’s historical and future predicted temperatures.</a:t>
            </a:r>
            <a:endParaRPr lang="en-HK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same relative threshold is adopted to judge extreme weather in </a:t>
            </a:r>
            <a:r>
              <a:rPr lang="en-US" dirty="0" err="1"/>
              <a:t>Khaiwal</a:t>
            </a:r>
            <a:r>
              <a:rPr lang="en-US" dirty="0"/>
              <a:t>, R and Larsen, S.H’s research.</a:t>
            </a:r>
            <a:endParaRPr lang="zh-CN" altLang="en-US" dirty="0"/>
          </a:p>
          <a:p>
            <a:endParaRPr lang="en-HK" dirty="0"/>
          </a:p>
          <a:p>
            <a:r>
              <a:rPr lang="en-US" dirty="0">
                <a:solidFill>
                  <a:srgbClr val="000000"/>
                </a:solidFill>
              </a:rPr>
              <a:t>References:</a:t>
            </a:r>
            <a:endParaRPr lang="en-HK" dirty="0">
              <a:solidFill>
                <a:srgbClr val="000000"/>
              </a:solidFill>
            </a:endParaRPr>
          </a:p>
          <a:p>
            <a:r>
              <a:rPr lang="en-US" i="1" dirty="0" err="1">
                <a:solidFill>
                  <a:srgbClr val="FF0000"/>
                </a:solidFill>
              </a:rPr>
              <a:t>Khaiwal</a:t>
            </a:r>
            <a:r>
              <a:rPr lang="en-US" i="1" dirty="0">
                <a:solidFill>
                  <a:srgbClr val="FF0000"/>
                </a:solidFill>
              </a:rPr>
              <a:t>, R., Chauhan, P., Bhardwaj, S., Kumar, A. &amp; Mor, S. (2026). Extreme temperature events and their relationship with excess all-cause mortality in Chandigarh, India. Scientific Reports, 16(1), 4113.</a:t>
            </a:r>
            <a:endParaRPr lang="en-HK" i="1" dirty="0">
              <a:solidFill>
                <a:srgbClr val="FF0000"/>
              </a:solidFill>
            </a:endParaRPr>
          </a:p>
          <a:p>
            <a:r>
              <a:rPr lang="en-US" i="1" dirty="0">
                <a:solidFill>
                  <a:srgbClr val="FF0000"/>
                </a:solidFill>
              </a:rPr>
              <a:t>Larsen, S.H. &amp; Nicholls, N. (2012). Addendum to Larsen and Nicholls 2012. Australian Meteorological and Oceanographic Journal, 62(2), 115.</a:t>
            </a:r>
            <a:endParaRPr lang="en-HK" i="1" dirty="0">
              <a:solidFill>
                <a:srgbClr val="FF0000"/>
              </a:solidFill>
            </a:endParaRPr>
          </a:p>
          <a:p>
            <a:r>
              <a:rPr lang="en-US" dirty="0"/>
              <a:t> </a:t>
            </a:r>
            <a:endParaRPr lang="en-HK" dirty="0"/>
          </a:p>
          <a:p>
            <a:endParaRPr lang="en-US" dirty="0"/>
          </a:p>
        </p:txBody>
      </p:sp>
      <p:pic>
        <p:nvPicPr>
          <p:cNvPr id="32" name="Picture Placeholder 31" descr="Close up of skyscrapers">
            <a:extLst>
              <a:ext uri="{FF2B5EF4-FFF2-40B4-BE49-F238E27FC236}">
                <a16:creationId xmlns:a16="http://schemas.microsoft.com/office/drawing/2014/main" id="{9876FDFA-4159-F75D-ACB8-28445E3C224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52" b="52"/>
          <a:stretch/>
        </p:blipFill>
        <p:spPr>
          <a:xfrm>
            <a:off x="8579050" y="3721608"/>
            <a:ext cx="3228901" cy="2047596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7AC110-558C-227E-0A4B-79B2EE59B9E7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55102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A530A2-DAFE-EF3F-0906-C23E29B8710B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1914144" y="877603"/>
            <a:ext cx="10085832" cy="448056"/>
          </a:xfrm>
        </p:spPr>
        <p:txBody>
          <a:bodyPr/>
          <a:lstStyle/>
          <a:p>
            <a:r>
              <a:rPr lang="en-US" dirty="0"/>
              <a:t>Extreme weather events account for approximately 5% of the total data volume.</a:t>
            </a:r>
            <a:endParaRPr lang="en-HK" dirty="0"/>
          </a:p>
          <a:p>
            <a:endParaRPr lang="en-HK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963D33-699B-4BD3-FBB0-ACD6B437257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F66262-FC8D-A58D-C26E-FACD0E74ECCF}"/>
              </a:ext>
            </a:extLst>
          </p:cNvPr>
          <p:cNvSpPr txBox="1"/>
          <p:nvPr/>
        </p:nvSpPr>
        <p:spPr>
          <a:xfrm>
            <a:off x="749808" y="219456"/>
            <a:ext cx="39959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+mj-lt"/>
              </a:rPr>
              <a:t>CORRELATION</a:t>
            </a:r>
            <a:endParaRPr lang="en-HK" sz="3200" dirty="0">
              <a:latin typeface="+mj-lt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6B468675-B8B9-26C3-5610-AAE1C57636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2512" y="1260694"/>
            <a:ext cx="7046976" cy="5277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3455282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8">
      <a:dk1>
        <a:srgbClr val="36393B"/>
      </a:dk1>
      <a:lt1>
        <a:srgbClr val="FFFFFF"/>
      </a:lt1>
      <a:dk2>
        <a:srgbClr val="4D62EF"/>
      </a:dk2>
      <a:lt2>
        <a:srgbClr val="E7E4E6"/>
      </a:lt2>
      <a:accent1>
        <a:srgbClr val="3AEFCC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D62EF"/>
      </a:hlink>
      <a:folHlink>
        <a:srgbClr val="FC4C00"/>
      </a:folHlink>
    </a:clrScheme>
    <a:fontScheme name="Custom 19">
      <a:majorFont>
        <a:latin typeface="Arial Black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56051434_win32_KB_V3.potx" id="{43D84336-549C-4EAD-AE8D-BE1D65DE3314}" vid="{2C1BB0A5-2565-4EB8-A5F5-FF12201C548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CD1C4F3-182B-4FFD-86F3-85933C0520B9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4A0E3FE2-6B9B-4C9A-84D9-AD118750DE6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6D4D42E-C7BD-4080-9A83-56BA58F91A9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Light modernist presentation</Template>
  <TotalTime>1628</TotalTime>
  <Words>914</Words>
  <Application>Microsoft Office PowerPoint</Application>
  <PresentationFormat>Widescreen</PresentationFormat>
  <Paragraphs>187</Paragraphs>
  <Slides>17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Aptos</vt:lpstr>
      <vt:lpstr>Arial</vt:lpstr>
      <vt:lpstr>Arial Black</vt:lpstr>
      <vt:lpstr>Avenir Next LT Pro</vt:lpstr>
      <vt:lpstr>Avenir Next LT Pro Light</vt:lpstr>
      <vt:lpstr>Calibri</vt:lpstr>
      <vt:lpstr>Custom</vt:lpstr>
      <vt:lpstr>Seasonal Trends and Driving Factors of Extreme Temperatures</vt:lpstr>
      <vt:lpstr>Content overview</vt:lpstr>
      <vt:lpstr>PowerPoint Presentation</vt:lpstr>
      <vt:lpstr>PowerPoint Presentation</vt:lpstr>
      <vt:lpstr>Dataset Overview（lens）</vt:lpstr>
      <vt:lpstr>Analytical tools</vt:lpstr>
      <vt:lpstr>Data PREprocessing</vt:lpstr>
      <vt:lpstr>Data PREprocessing</vt:lpstr>
      <vt:lpstr>PowerPoint Presentation</vt:lpstr>
      <vt:lpstr>PowerPoint Presentation</vt:lpstr>
      <vt:lpstr>PowerPoint Presentation</vt:lpstr>
      <vt:lpstr>Visualization </vt:lpstr>
      <vt:lpstr>PowerPoint Presentation</vt:lpstr>
      <vt:lpstr>PowerPoint Presentation</vt:lpstr>
      <vt:lpstr>PowerPoint Presentation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Janice Lam</dc:creator>
  <cp:lastModifiedBy>Janice Lam</cp:lastModifiedBy>
  <cp:revision>12</cp:revision>
  <dcterms:created xsi:type="dcterms:W3CDTF">2026-02-20T18:26:34Z</dcterms:created>
  <dcterms:modified xsi:type="dcterms:W3CDTF">2026-02-22T20:34:19Z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